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60" r:id="rId5"/>
    <p:sldId id="261" r:id="rId6"/>
    <p:sldId id="265" r:id="rId7"/>
    <p:sldId id="266" r:id="rId8"/>
    <p:sldId id="267" r:id="rId9"/>
    <p:sldId id="262" r:id="rId10"/>
    <p:sldId id="263" r:id="rId11"/>
    <p:sldId id="264" r:id="rId12"/>
    <p:sldId id="269" r:id="rId13"/>
    <p:sldId id="270" r:id="rId14"/>
    <p:sldId id="268" r:id="rId15"/>
    <p:sldId id="271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9F495-8A7E-4D7C-BB6A-9F713DA6BF5F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7B803-5FCA-474D-9C85-BE7A636F0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9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Sagittal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5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Ideally, we want to minimize the dose on OARs while meeting the DVH objectives.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practice, meeting all DVH objectives isn’t possible, so we try to </a:t>
            </a:r>
            <a:r>
              <a:rPr lang="en-US" dirty="0" err="1"/>
              <a:t>to</a:t>
            </a:r>
            <a:r>
              <a:rPr lang="en-US" dirty="0"/>
              <a:t> be as close as possible to meeting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CFF3-BFDD-D1F5-5C8D-ECF6ED73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509AC-04E1-5DAB-41C3-B96FDA820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7163-3A91-EC3F-FD73-63A2FDC6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806D8-FBE7-7A75-BEC7-679412AF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365BC-5DC1-4DBF-4DD6-3830F0D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2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DC3A-FA32-52A0-9560-9BBB3A8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465F-93F5-36C9-79E2-47F06FA7B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27476-2FE1-3A12-2784-93523FA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99D69-5978-506E-16E1-B4D93B9A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FD8E-A0C4-21C5-751D-229F858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53C49-70C8-7E5E-DB9C-C8BE0D1F2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93CA9-408D-83A3-7AC7-8D7A543D8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4B2-95B0-EC0B-2671-E089C934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573B-7021-7B4E-3CB5-553D0ACA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9E8E-7744-8527-C534-EF104DFF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3170-711F-6367-22B2-EEFD9CEC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7A4-6643-FB07-F207-EC25A1DB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9E17-0AA8-AA8C-B16A-E7DE6A8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D91B-22CD-5FF8-008A-93B80DA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2D0A0-B21D-7C35-07BF-DD3C3A7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3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046A-0E3F-01B2-A4C7-E71418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85F-CFF3-03EC-14A1-531F119F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3A5F-6102-861E-5469-4865DDB7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9E16-429B-AEA7-4B25-C6A0A127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D623-09C8-73E0-6B72-50B7DF24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B273-FD2A-60C7-6D59-76E67D7E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E7D5-7BBB-63E3-A4F9-477BC38F4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7600-4E11-2F94-DEF1-62625BDF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6C406-DDDD-E045-C185-13B5A0AF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7D81-4B53-E305-AABF-A26848A5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F48E7-48D2-40D0-1EF4-DD18087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CEFE-8896-DA23-D3D8-063A2FD4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8EBB-F15C-3663-468C-B2208110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3594-7B37-0DBA-4419-763FB697E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93BFA-5CE7-CAD3-3AD0-4487A5542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36A98-5D4F-B731-9D38-0FF6D352F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20C42-BCAF-257C-B537-9F69715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5C1B5-C512-F7F9-C0AA-B72D69DC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7EC4B-7463-941C-1923-F4F49A33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3DB0-8DE1-B75F-5D6A-1C92FDA7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F0A10-889A-0E0D-8D37-E3D1E49E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5B799-27EA-29FA-7AB0-86B184C1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1415E-E49B-0D06-F286-0032ADD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62D0D-F71F-C366-E77C-5042A1EC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4EE95-D90B-9347-7825-0F206BC5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B774-A64B-42BE-49F5-9758790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3D8-0003-301E-5DE9-D17E19DA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537D-EBCE-8331-9EAB-9734E303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344-A150-6CC3-C941-6D1CB3141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5CEDD-ED9B-860E-DEA2-1090F07F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5DAE9-A1A4-39B5-5EE5-38E17751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AC903-B86C-EF4F-E9D2-B2B41BF6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CF18-E30F-8E60-1C52-3D33CBFD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CA4AB-9BEC-D7BB-EC16-97D6EB5BD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E0DAF-8C40-3831-74D9-5248B85B1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41BB1-236D-7042-966D-20150C0C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D072-652D-316E-E78F-754B8BA1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8F688-4578-A286-6854-784ED0E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F3BF3-8FAB-CDD3-955C-0A204F07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2C17-F594-A242-F293-829325D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26BE8-518F-24F1-6A89-73F45244F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1143-33BF-4742-A7FE-4AF5F663F876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A6E57-ACE5-C4DD-82F0-D06CD68F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42C5-A8F1-7200-D0B3-1882BC78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B6393-1DC0-475B-B78A-485DCDF6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D726-0BF3-4422-F231-7D92A6490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fire oncologists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15AFE-CAE1-7D61-232A-59B18B552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/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8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C7B3-943C-FFE5-24A3-00A4127F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Spread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A51FA781-2CF6-4E77-9819-0E01407D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4338"/>
          <a:stretch/>
        </p:blipFill>
        <p:spPr>
          <a:xfrm>
            <a:off x="828675" y="1690688"/>
            <a:ext cx="7296150" cy="4652945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A65F3C8-7B5F-67C4-EEC3-A1F28678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00912" y="3917148"/>
            <a:ext cx="2857500" cy="20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8D253-D373-C233-AD82-99FE931ACA77}"/>
              </a:ext>
            </a:extLst>
          </p:cNvPr>
          <p:cNvSpPr txBox="1"/>
          <p:nvPr/>
        </p:nvSpPr>
        <p:spPr>
          <a:xfrm>
            <a:off x="8829675" y="2403744"/>
            <a:ext cx="71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B0A2-A024-4B8D-407B-CF4DADB73FE8}"/>
              </a:ext>
            </a:extLst>
          </p:cNvPr>
          <p:cNvSpPr txBox="1"/>
          <p:nvPr/>
        </p:nvSpPr>
        <p:spPr>
          <a:xfrm>
            <a:off x="8829675" y="5261245"/>
            <a:ext cx="60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0EBA5-2CD6-5B28-C520-2376D94A0D5E}"/>
              </a:ext>
            </a:extLst>
          </p:cNvPr>
          <p:cNvSpPr txBox="1"/>
          <p:nvPr/>
        </p:nvSpPr>
        <p:spPr>
          <a:xfrm>
            <a:off x="9549652" y="240374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“high dose”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9B537-DC34-B2B1-BA0D-A84A8F6C5B9E}"/>
              </a:ext>
            </a:extLst>
          </p:cNvPr>
          <p:cNvSpPr txBox="1"/>
          <p:nvPr/>
        </p:nvSpPr>
        <p:spPr>
          <a:xfrm>
            <a:off x="9630956" y="5261245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“low dose”</a:t>
            </a:r>
          </a:p>
        </p:txBody>
      </p:sp>
    </p:spTree>
    <p:extLst>
      <p:ext uri="{BB962C8B-B14F-4D97-AF65-F5344CB8AC3E}">
        <p14:creationId xmlns:p14="http://schemas.microsoft.com/office/powerpoint/2010/main" val="281784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Problem complexity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2131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6795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1986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1276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4419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1D4A097-0640-FAEC-B304-E211AFA71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2019305" y="1476378"/>
            <a:ext cx="1133024" cy="10826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E0D7D0-9377-7D51-A2D6-A94191B2DE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6200000">
            <a:off x="1978040" y="5213584"/>
            <a:ext cx="1438051" cy="9105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5605CBD-9542-74F6-2905-38D9A3D2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>
            <a:off x="5664427" y="973252"/>
            <a:ext cx="825047" cy="7883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9D66FC7-7E91-AF2F-2D90-250922D69C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0800000">
            <a:off x="9107599" y="1511300"/>
            <a:ext cx="1133024" cy="108267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B0B802D-6743-487E-718D-81A98A649F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7730846" flipH="1">
            <a:off x="4703092" y="5920626"/>
            <a:ext cx="667856" cy="9334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95D37D-80D5-16A4-B0B9-B5446BB71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5400000">
            <a:off x="9246268" y="5039376"/>
            <a:ext cx="790575" cy="14212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369FA5-66D5-DCC9-8CDD-F39787F21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243" t="11212" r="24300" b="9943"/>
          <a:stretch/>
        </p:blipFill>
        <p:spPr>
          <a:xfrm rot="19482361">
            <a:off x="6977611" y="6069347"/>
            <a:ext cx="827342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OrbitMITK">
            <a:hlinkClick r:id="" action="ppaction://media"/>
            <a:extLst>
              <a:ext uri="{FF2B5EF4-FFF2-40B4-BE49-F238E27FC236}">
                <a16:creationId xmlns:a16="http://schemas.microsoft.com/office/drawing/2014/main" id="{B3EA5319-03DC-6963-361B-3B3B11FDC1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743" y="1325563"/>
            <a:ext cx="8802511" cy="49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C4BB-5FD9-25F7-5D74-D1DE2FEC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9C0DBD5-43E8-6C31-4144-D69E0CFF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4531678" cy="401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D1634-3746-E98F-8D32-4799F53E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25" y="1325563"/>
            <a:ext cx="7528275" cy="5532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481F2-1C78-1235-24CB-44DC8FC5015F}"/>
              </a:ext>
            </a:extLst>
          </p:cNvPr>
          <p:cNvSpPr txBox="1"/>
          <p:nvPr/>
        </p:nvSpPr>
        <p:spPr>
          <a:xfrm>
            <a:off x="1302209" y="5343213"/>
            <a:ext cx="192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“objectives”</a:t>
            </a:r>
          </a:p>
        </p:txBody>
      </p:sp>
    </p:spTree>
    <p:extLst>
      <p:ext uri="{BB962C8B-B14F-4D97-AF65-F5344CB8AC3E}">
        <p14:creationId xmlns:p14="http://schemas.microsoft.com/office/powerpoint/2010/main" val="400226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8E1E8791-A48E-B924-ED24-3CA9B310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80"/>
          <a:stretch/>
        </p:blipFill>
        <p:spPr>
          <a:xfrm>
            <a:off x="1195499" y="1314450"/>
            <a:ext cx="9839101" cy="554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A4323F-ADA9-1D01-46E1-351C9E2F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84677"/>
          <a:stretch/>
        </p:blipFill>
        <p:spPr>
          <a:xfrm>
            <a:off x="857250" y="1314451"/>
            <a:ext cx="10477500" cy="4064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1FFE64-57CE-0A8B-45D0-EFFB956CD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422"/>
          <a:stretch/>
        </p:blipFill>
        <p:spPr>
          <a:xfrm>
            <a:off x="857250" y="4183745"/>
            <a:ext cx="10515600" cy="40640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EBEABE-D4D7-D12F-9137-350A3AD36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6" t="36310" r="30030" b="44690"/>
          <a:stretch/>
        </p:blipFill>
        <p:spPr>
          <a:xfrm>
            <a:off x="3287714" y="4809462"/>
            <a:ext cx="5654671" cy="694796"/>
          </a:xfrm>
          <a:prstGeom prst="rect">
            <a:avLst/>
          </a:prstGeom>
        </p:spPr>
      </p:pic>
      <p:pic>
        <p:nvPicPr>
          <p:cNvPr id="9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8F8FD-01E2-E41B-6A3D-16995A5CF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1" t="29790" r="29082" b="35598"/>
          <a:stretch/>
        </p:blipFill>
        <p:spPr>
          <a:xfrm>
            <a:off x="3543938" y="1720852"/>
            <a:ext cx="5104124" cy="114888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120F06C-A23B-AA5D-3927-27DF2C169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597" y="2353037"/>
            <a:ext cx="1944913" cy="17243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25ACAD-E0A3-13C0-AB56-35C138804262}"/>
              </a:ext>
            </a:extLst>
          </p:cNvPr>
          <p:cNvSpPr/>
          <p:nvPr/>
        </p:nvSpPr>
        <p:spPr>
          <a:xfrm>
            <a:off x="4366078" y="2800337"/>
            <a:ext cx="4690836" cy="475798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FF3661D-53D2-7A4F-93CD-B78748F0C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22" t="75315" r="57362" b="10796"/>
          <a:stretch/>
        </p:blipFill>
        <p:spPr>
          <a:xfrm>
            <a:off x="3287714" y="5670023"/>
            <a:ext cx="2387097" cy="58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/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if constraint is not satisfied for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,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15EC2-066A-73AF-A7E8-BE0EC4584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51" y="6232370"/>
                <a:ext cx="5533694" cy="369332"/>
              </a:xfrm>
              <a:prstGeom prst="rect">
                <a:avLst/>
              </a:prstGeom>
              <a:blipFill>
                <a:blip r:embed="rId6"/>
                <a:stretch>
                  <a:fillRect l="-8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32AA18-C77F-574F-F4F0-96298A8FD1C3}"/>
              </a:ext>
            </a:extLst>
          </p:cNvPr>
          <p:cNvSpPr/>
          <p:nvPr/>
        </p:nvSpPr>
        <p:spPr>
          <a:xfrm>
            <a:off x="4718512" y="6232370"/>
            <a:ext cx="1081539" cy="250237"/>
          </a:xfrm>
          <a:custGeom>
            <a:avLst/>
            <a:gdLst>
              <a:gd name="connsiteX0" fmla="*/ 0 w 3497943"/>
              <a:gd name="connsiteY0" fmla="*/ 0 h 851335"/>
              <a:gd name="connsiteX1" fmla="*/ 1364343 w 3497943"/>
              <a:gd name="connsiteY1" fmla="*/ 798286 h 851335"/>
              <a:gd name="connsiteX2" fmla="*/ 3497943 w 3497943"/>
              <a:gd name="connsiteY2" fmla="*/ 711200 h 85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7943" h="851335">
                <a:moveTo>
                  <a:pt x="0" y="0"/>
                </a:moveTo>
                <a:cubicBezTo>
                  <a:pt x="390676" y="339876"/>
                  <a:pt x="781352" y="679753"/>
                  <a:pt x="1364343" y="798286"/>
                </a:cubicBezTo>
                <a:cubicBezTo>
                  <a:pt x="1947334" y="916819"/>
                  <a:pt x="2722638" y="814009"/>
                  <a:pt x="3497943" y="711200"/>
                </a:cubicBezTo>
              </a:path>
            </a:pathLst>
          </a:cu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2A1DA-6A7C-1BE1-B8C8-503B0494EB9A}"/>
              </a:ext>
            </a:extLst>
          </p:cNvPr>
          <p:cNvSpPr/>
          <p:nvPr/>
        </p:nvSpPr>
        <p:spPr>
          <a:xfrm>
            <a:off x="5295278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58C2E0-15B4-1A5D-3EA7-5F15A0F45743}"/>
              </a:ext>
            </a:extLst>
          </p:cNvPr>
          <p:cNvSpPr/>
          <p:nvPr/>
        </p:nvSpPr>
        <p:spPr>
          <a:xfrm>
            <a:off x="7015019" y="4849432"/>
            <a:ext cx="504773" cy="4831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71EB-73A4-86DF-C0E6-20DAAFA7F39E}"/>
              </a:ext>
            </a:extLst>
          </p:cNvPr>
          <p:cNvSpPr txBox="1"/>
          <p:nvPr/>
        </p:nvSpPr>
        <p:spPr>
          <a:xfrm>
            <a:off x="4456546" y="4358247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from dosimetrist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 of each objective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B4FADFA-ED9C-6456-DB2D-A2DA1D54B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5" y="4206585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Automatization try </a:t>
            </a:r>
            <a:r>
              <a:rPr lang="en-US" i="1" dirty="0"/>
              <a:t>“baseline”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E2BB-5CD1-835F-7E88-66BD591090EF}"/>
              </a:ext>
            </a:extLst>
          </p:cNvPr>
          <p:cNvSpPr txBox="1"/>
          <p:nvPr/>
        </p:nvSpPr>
        <p:spPr>
          <a:xfrm>
            <a:off x="820230" y="4723997"/>
            <a:ext cx="321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Fine tuning </a:t>
            </a:r>
            <a:r>
              <a:rPr lang="en-US" dirty="0"/>
              <a:t>of hyper parameters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55C40D-28E3-E9FF-8102-80694AE84098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Meta-optimizer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C01FC-80AB-B1CA-0788-DD6ED4F6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8" y="4689142"/>
            <a:ext cx="587007" cy="5870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198F5-AD7B-D82D-2A11-CC262232E1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037073" y="4908663"/>
            <a:ext cx="977927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F0CD050-CCE8-6F8D-F9B8-BB7206610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01" y="5093329"/>
            <a:ext cx="902391" cy="9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8A3-B417-F832-273A-6DB8BE09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Automatization try </a:t>
            </a:r>
            <a:r>
              <a:rPr lang="en-US" i="1" dirty="0"/>
              <a:t>(work in progress)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9BED2-86F0-7105-4F27-EF4691ACF15E}"/>
              </a:ext>
            </a:extLst>
          </p:cNvPr>
          <p:cNvSpPr txBox="1"/>
          <p:nvPr/>
        </p:nvSpPr>
        <p:spPr>
          <a:xfrm>
            <a:off x="581892" y="2016829"/>
            <a:ext cx="254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OARs &amp; PTVs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doctors' objectives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6D7275-6B2D-0BF3-918E-876DE057A9B5}"/>
              </a:ext>
            </a:extLst>
          </p:cNvPr>
          <p:cNvSpPr/>
          <p:nvPr/>
        </p:nvSpPr>
        <p:spPr>
          <a:xfrm>
            <a:off x="3411605" y="1690688"/>
            <a:ext cx="5029200" cy="18526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Engine minimizing the objective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145C-5F84-359C-0311-4533B085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46" y="2212131"/>
            <a:ext cx="587007" cy="5870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7E0DC-6139-758B-3009-DA510C6BEAE3}"/>
              </a:ext>
            </a:extLst>
          </p:cNvPr>
          <p:cNvCxnSpPr>
            <a:cxnSpLocks/>
          </p:cNvCxnSpPr>
          <p:nvPr/>
        </p:nvCxnSpPr>
        <p:spPr>
          <a:xfrm flipV="1">
            <a:off x="5901012" y="3056052"/>
            <a:ext cx="0" cy="1302195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549EFF-79A9-D340-E1B2-D013FEFB7CCE}"/>
              </a:ext>
            </a:extLst>
          </p:cNvPr>
          <p:cNvSpPr/>
          <p:nvPr/>
        </p:nvSpPr>
        <p:spPr>
          <a:xfrm>
            <a:off x="5015000" y="4339873"/>
            <a:ext cx="1772024" cy="11375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 Agent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97E52-7366-8DF2-DFC9-E19D8A72E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96" y="2212130"/>
            <a:ext cx="587007" cy="587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83D74-CA36-21C7-2D02-F4236545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6" y="2212130"/>
            <a:ext cx="587007" cy="5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3EE8D-623A-9F0C-02E5-3CD2A0918DD7}"/>
              </a:ext>
            </a:extLst>
          </p:cNvPr>
          <p:cNvSpPr txBox="1"/>
          <p:nvPr/>
        </p:nvSpPr>
        <p:spPr>
          <a:xfrm>
            <a:off x="8721359" y="2016828"/>
            <a:ext cx="2027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Treatment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Leaf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Dose per organ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2DFD068-57AE-A272-1392-1BD4F92C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69304" y="4689142"/>
            <a:ext cx="663413" cy="663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14A0C3-A6CC-2839-AD96-C8DF41848A07}"/>
              </a:ext>
            </a:extLst>
          </p:cNvPr>
          <p:cNvSpPr txBox="1"/>
          <p:nvPr/>
        </p:nvSpPr>
        <p:spPr>
          <a:xfrm>
            <a:off x="820230" y="4723997"/>
            <a:ext cx="332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</a:t>
            </a:r>
            <a:r>
              <a:rPr lang="en-US" dirty="0"/>
              <a:t>based on previous cases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B335-3B2D-ABD5-CF72-1E3D0D53E5E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145499" y="4908663"/>
            <a:ext cx="869501" cy="1"/>
          </a:xfrm>
          <a:prstGeom prst="straightConnector1">
            <a:avLst/>
          </a:prstGeom>
          <a:ln w="1047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8D3897C-AFAA-6A0A-BAA7-1A136E6A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1602" y="5093329"/>
            <a:ext cx="1011234" cy="10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168522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769208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0136" y="1356391"/>
            <a:ext cx="604085" cy="60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84" y="2216576"/>
            <a:ext cx="5046591" cy="3364393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57" y="2216576"/>
            <a:ext cx="4485857" cy="33643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0400" y="1314145"/>
            <a:ext cx="671688" cy="6716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604536" y="707923"/>
            <a:ext cx="1269374" cy="60622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18092" y="707923"/>
            <a:ext cx="867270" cy="63157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1052283" y="5577815"/>
            <a:ext cx="5601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 (little damage to healthy tissues)</a:t>
            </a:r>
          </a:p>
          <a:p>
            <a:r>
              <a:rPr lang="en-US" sz="2400" dirty="0"/>
              <a:t>-: Tumor needs to be localized &amp; accessible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6653857" y="5577815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</p:spTree>
    <p:extLst>
      <p:ext uri="{BB962C8B-B14F-4D97-AF65-F5344CB8AC3E}">
        <p14:creationId xmlns:p14="http://schemas.microsoft.com/office/powerpoint/2010/main" val="3439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7204462" y="5100753"/>
            <a:ext cx="498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-: Heavy medicine on all the body</a:t>
            </a:r>
          </a:p>
          <a:p>
            <a:r>
              <a:rPr lang="en-US" sz="2400" dirty="0"/>
              <a:t>+: Tumor does </a:t>
            </a:r>
            <a:r>
              <a:rPr lang="en-US" sz="2400" b="1" dirty="0"/>
              <a:t>not</a:t>
            </a:r>
            <a:r>
              <a:rPr lang="en-US" sz="24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467262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570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6" y="5117493"/>
            <a:ext cx="4170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Safe</a:t>
            </a:r>
          </a:p>
          <a:p>
            <a:r>
              <a:rPr lang="en-US" sz="24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206258" y="1339502"/>
            <a:ext cx="29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2100795"/>
            <a:ext cx="5760720" cy="383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215639" y="5936583"/>
            <a:ext cx="57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+: Relatively safe (most tissues are spared)</a:t>
            </a:r>
          </a:p>
          <a:p>
            <a:r>
              <a:rPr lang="en-US" sz="24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Waves are like…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992D5-731C-18E2-0F8C-69218EF7441D}"/>
              </a:ext>
            </a:extLst>
          </p:cNvPr>
          <p:cNvSpPr txBox="1">
            <a:spLocks/>
          </p:cNvSpPr>
          <p:nvPr/>
        </p:nvSpPr>
        <p:spPr>
          <a:xfrm>
            <a:off x="6096000" y="365124"/>
            <a:ext cx="5170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Poison!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67CBE6-0745-F67D-AD46-B0636638C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0298" y="1825625"/>
            <a:ext cx="4017404" cy="4351338"/>
          </a:xfrm>
        </p:spPr>
      </p:pic>
      <p:pic>
        <p:nvPicPr>
          <p:cNvPr id="7" name="Content Placeholder 6" descr="A picture containing cup, coffee, indoor&#10;&#10;Description automatically generated">
            <a:extLst>
              <a:ext uri="{FF2B5EF4-FFF2-40B4-BE49-F238E27FC236}">
                <a16:creationId xmlns:a16="http://schemas.microsoft.com/office/drawing/2014/main" id="{D39D5EE4-9A8A-DFFF-5F57-2DBCD3FB44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37" y="1924554"/>
            <a:ext cx="1800476" cy="4153480"/>
          </a:xfrm>
        </p:spPr>
      </p:pic>
    </p:spTree>
    <p:extLst>
      <p:ext uri="{BB962C8B-B14F-4D97-AF65-F5344CB8AC3E}">
        <p14:creationId xmlns:p14="http://schemas.microsoft.com/office/powerpoint/2010/main" val="4268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AF5C0-48FD-9495-1396-BC8D9E94C901}"/>
              </a:ext>
            </a:extLst>
          </p:cNvPr>
          <p:cNvCxnSpPr>
            <a:cxnSpLocks/>
          </p:cNvCxnSpPr>
          <p:nvPr/>
        </p:nvCxnSpPr>
        <p:spPr>
          <a:xfrm>
            <a:off x="3571240" y="4369816"/>
            <a:ext cx="7574643" cy="2360295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7F70C0-405F-3744-5A2A-83B460897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23256" y="1615871"/>
            <a:ext cx="4811486" cy="4811486"/>
          </a:xfr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0BA6E-32CE-1B44-9DBD-465F2649818E}"/>
              </a:ext>
            </a:extLst>
          </p:cNvPr>
          <p:cNvCxnSpPr>
            <a:cxnSpLocks/>
          </p:cNvCxnSpPr>
          <p:nvPr/>
        </p:nvCxnSpPr>
        <p:spPr>
          <a:xfrm>
            <a:off x="3627120" y="4392736"/>
            <a:ext cx="1932432" cy="601821"/>
          </a:xfrm>
          <a:prstGeom prst="line">
            <a:avLst/>
          </a:prstGeom>
          <a:ln w="165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3741E1-7061-558C-3EA1-E1FA155B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30544" cy="1325563"/>
          </a:xfrm>
        </p:spPr>
        <p:txBody>
          <a:bodyPr/>
          <a:lstStyle/>
          <a:p>
            <a:r>
              <a:rPr lang="en-US" dirty="0"/>
              <a:t>Targeting the tumor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57EA6-4E46-49D0-537E-F7CB1A3A075F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2737810" y="4007087"/>
            <a:ext cx="8430933" cy="14533"/>
          </a:xfrm>
          <a:prstGeom prst="line">
            <a:avLst/>
          </a:prstGeom>
          <a:ln w="203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C726FD-9B82-7C80-5EF3-21D2A2C4772B}"/>
              </a:ext>
            </a:extLst>
          </p:cNvPr>
          <p:cNvCxnSpPr>
            <a:cxnSpLocks/>
          </p:cNvCxnSpPr>
          <p:nvPr/>
        </p:nvCxnSpPr>
        <p:spPr>
          <a:xfrm flipV="1">
            <a:off x="3627120" y="1615871"/>
            <a:ext cx="7447280" cy="2051889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4D86F-281F-9B57-FC96-63E550C5055D}"/>
              </a:ext>
            </a:extLst>
          </p:cNvPr>
          <p:cNvCxnSpPr>
            <a:cxnSpLocks/>
          </p:cNvCxnSpPr>
          <p:nvPr/>
        </p:nvCxnSpPr>
        <p:spPr>
          <a:xfrm flipV="1">
            <a:off x="3627119" y="3090090"/>
            <a:ext cx="2046094" cy="577670"/>
          </a:xfrm>
          <a:prstGeom prst="line">
            <a:avLst/>
          </a:prstGeom>
          <a:ln w="1968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19231AB-CD18-DC78-FC8F-9B77DB516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268297" y="2693298"/>
            <a:ext cx="2653289" cy="267468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77DC3A-FD81-3213-7D3E-24242CE076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6568" y="1247940"/>
            <a:ext cx="3922175" cy="5547359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527E1-443B-3BEE-A135-7B0B7A03E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8685" y="3740474"/>
            <a:ext cx="445505" cy="4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75542-21A2-20C3-CF71-DC746B6F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95675"/>
            <a:ext cx="4243472" cy="48449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F11783-9709-2C99-8456-D5FD40E2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178" y="1595675"/>
            <a:ext cx="4243472" cy="484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DC2BA-083F-0C21-6C78-02F1851272C7}"/>
              </a:ext>
            </a:extLst>
          </p:cNvPr>
          <p:cNvSpPr txBox="1"/>
          <p:nvPr/>
        </p:nvSpPr>
        <p:spPr>
          <a:xfrm>
            <a:off x="3068493" y="6440584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49361-27EE-5BDC-8F8B-90372AA12A7B}"/>
              </a:ext>
            </a:extLst>
          </p:cNvPr>
          <p:cNvSpPr txBox="1"/>
          <p:nvPr/>
        </p:nvSpPr>
        <p:spPr>
          <a:xfrm>
            <a:off x="7761542" y="6440584"/>
            <a:ext cx="210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Discretized heatmap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6FDBAF-E75B-A4CD-E6FE-083794F4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precise doses</a:t>
            </a:r>
          </a:p>
        </p:txBody>
      </p:sp>
    </p:spTree>
    <p:extLst>
      <p:ext uri="{BB962C8B-B14F-4D97-AF65-F5344CB8AC3E}">
        <p14:creationId xmlns:p14="http://schemas.microsoft.com/office/powerpoint/2010/main" val="18191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BA52-B146-4B3C-0853-0D1B3C5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discretized dose</a:t>
            </a:r>
          </a:p>
        </p:txBody>
      </p:sp>
      <p:pic>
        <p:nvPicPr>
          <p:cNvPr id="6" name="Picture 5" descr="A picture containing text, tool, weapon, scissors&#10;&#10;Description automatically generated">
            <a:extLst>
              <a:ext uri="{FF2B5EF4-FFF2-40B4-BE49-F238E27FC236}">
                <a16:creationId xmlns:a16="http://schemas.microsoft.com/office/drawing/2014/main" id="{F3344CDE-F9FF-72AC-53FC-13916FFB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80" y="3340135"/>
            <a:ext cx="1263457" cy="132314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C6A9D0E-5F3A-0C23-ECFD-65BC6DFD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66" y="3337718"/>
            <a:ext cx="1057573" cy="1325563"/>
          </a:xfrm>
          <a:prstGeom prst="rect">
            <a:avLst/>
          </a:prstGeom>
        </p:spPr>
      </p:pic>
      <p:pic>
        <p:nvPicPr>
          <p:cNvPr id="10" name="Picture 9" descr="A picture containing weapon, tool&#10;&#10;Description automatically generated">
            <a:extLst>
              <a:ext uri="{FF2B5EF4-FFF2-40B4-BE49-F238E27FC236}">
                <a16:creationId xmlns:a16="http://schemas.microsoft.com/office/drawing/2014/main" id="{BE8BAD29-00ED-70FB-11A3-597A19E98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40135"/>
            <a:ext cx="1647449" cy="1323146"/>
          </a:xfrm>
          <a:prstGeom prst="rect">
            <a:avLst/>
          </a:prstGeom>
        </p:spPr>
      </p:pic>
      <p:pic>
        <p:nvPicPr>
          <p:cNvPr id="12" name="Picture 11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3C4683A5-248A-19ED-9EFA-BC6FCEF54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8" y="3340135"/>
            <a:ext cx="1436872" cy="1323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039933-96DA-0FF1-F2B0-46B739855F1E}"/>
              </a:ext>
            </a:extLst>
          </p:cNvPr>
          <p:cNvSpPr txBox="1"/>
          <p:nvPr/>
        </p:nvSpPr>
        <p:spPr>
          <a:xfrm>
            <a:off x="311892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6E493-4765-5450-E2A4-02FB45DDDC2C}"/>
              </a:ext>
            </a:extLst>
          </p:cNvPr>
          <p:cNvSpPr txBox="1"/>
          <p:nvPr/>
        </p:nvSpPr>
        <p:spPr>
          <a:xfrm>
            <a:off x="5511820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5C942-158A-75A8-F028-D7CF6B72DBB4}"/>
              </a:ext>
            </a:extLst>
          </p:cNvPr>
          <p:cNvSpPr txBox="1"/>
          <p:nvPr/>
        </p:nvSpPr>
        <p:spPr>
          <a:xfrm>
            <a:off x="7727807" y="3798350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D709E-5008-DE09-7AB0-011563587D25}"/>
              </a:ext>
            </a:extLst>
          </p:cNvPr>
          <p:cNvSpPr txBox="1"/>
          <p:nvPr/>
        </p:nvSpPr>
        <p:spPr>
          <a:xfrm>
            <a:off x="9737911" y="3777465"/>
            <a:ext cx="390189" cy="446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3214C50-CE08-51FA-4A54-084688253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9" y="3337718"/>
            <a:ext cx="817531" cy="132314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4A58287-1D02-C75A-52B4-3BDC2DF72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0243" t="11212" r="24300" b="9943"/>
          <a:stretch/>
        </p:blipFill>
        <p:spPr>
          <a:xfrm>
            <a:off x="10350500" y="268288"/>
            <a:ext cx="876300" cy="14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97D0E3-5DDB-64AA-75DA-D4A04E842F75}"/>
              </a:ext>
            </a:extLst>
          </p:cNvPr>
          <p:cNvSpPr txBox="1"/>
          <p:nvPr/>
        </p:nvSpPr>
        <p:spPr>
          <a:xfrm>
            <a:off x="9990034" y="1602859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 to deliver</a:t>
            </a:r>
          </a:p>
        </p:txBody>
      </p:sp>
    </p:spTree>
    <p:extLst>
      <p:ext uri="{BB962C8B-B14F-4D97-AF65-F5344CB8AC3E}">
        <p14:creationId xmlns:p14="http://schemas.microsoft.com/office/powerpoint/2010/main" val="30663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rays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6933A-C841-4F91-AC32-9AEC69E3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754" y="3429000"/>
            <a:ext cx="3658491" cy="1914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F5A9AD-11A6-B4DD-850D-CAD6CCB852FB}"/>
              </a:ext>
            </a:extLst>
          </p:cNvPr>
          <p:cNvCxnSpPr/>
          <p:nvPr/>
        </p:nvCxnSpPr>
        <p:spPr>
          <a:xfrm>
            <a:off x="6115050" y="1895475"/>
            <a:ext cx="0" cy="131445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0FD8E2-E522-EC16-8C54-13646BE6C442}"/>
              </a:ext>
            </a:extLst>
          </p:cNvPr>
          <p:cNvCxnSpPr>
            <a:cxnSpLocks/>
          </p:cNvCxnSpPr>
          <p:nvPr/>
        </p:nvCxnSpPr>
        <p:spPr>
          <a:xfrm>
            <a:off x="3038029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604C5-B200-F58D-9A4B-969286D520D1}"/>
              </a:ext>
            </a:extLst>
          </p:cNvPr>
          <p:cNvCxnSpPr>
            <a:cxnSpLocks/>
          </p:cNvCxnSpPr>
          <p:nvPr/>
        </p:nvCxnSpPr>
        <p:spPr>
          <a:xfrm flipH="1">
            <a:off x="8115745" y="2414586"/>
            <a:ext cx="1038225" cy="7905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46779-DF74-B3D6-F007-42BE36F3E12C}"/>
              </a:ext>
            </a:extLst>
          </p:cNvPr>
          <p:cNvCxnSpPr>
            <a:cxnSpLocks/>
          </p:cNvCxnSpPr>
          <p:nvPr/>
        </p:nvCxnSpPr>
        <p:spPr>
          <a:xfrm flipV="1">
            <a:off x="3038029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2D3EC-F23C-AA7B-4AE4-BB34B2F0F8E4}"/>
              </a:ext>
            </a:extLst>
          </p:cNvPr>
          <p:cNvCxnSpPr>
            <a:cxnSpLocks/>
          </p:cNvCxnSpPr>
          <p:nvPr/>
        </p:nvCxnSpPr>
        <p:spPr>
          <a:xfrm flipH="1" flipV="1">
            <a:off x="8115745" y="5343525"/>
            <a:ext cx="1038225" cy="5715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C90852-04F2-117D-5DFA-C69ADA763E35}"/>
              </a:ext>
            </a:extLst>
          </p:cNvPr>
          <p:cNvCxnSpPr>
            <a:cxnSpLocks/>
          </p:cNvCxnSpPr>
          <p:nvPr/>
        </p:nvCxnSpPr>
        <p:spPr>
          <a:xfrm flipH="1" flipV="1">
            <a:off x="6696075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4DF4F3-841E-8D57-7683-E780F59ABDBF}"/>
              </a:ext>
            </a:extLst>
          </p:cNvPr>
          <p:cNvCxnSpPr>
            <a:cxnSpLocks/>
          </p:cNvCxnSpPr>
          <p:nvPr/>
        </p:nvCxnSpPr>
        <p:spPr>
          <a:xfrm flipV="1">
            <a:off x="5043264" y="5657850"/>
            <a:ext cx="609600" cy="101917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329</Words>
  <Application>Microsoft Office PowerPoint</Application>
  <PresentationFormat>Widescreen</PresentationFormat>
  <Paragraphs>102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How to fire oncologists</vt:lpstr>
      <vt:lpstr>Cancer treatments</vt:lpstr>
      <vt:lpstr>Cancer treatments</vt:lpstr>
      <vt:lpstr>Waves are like…</vt:lpstr>
      <vt:lpstr>Targeting the tumor </vt:lpstr>
      <vt:lpstr>Multi-Leaf Collimator</vt:lpstr>
      <vt:lpstr>Delivering precise doses</vt:lpstr>
      <vt:lpstr>Delivering discretized dose</vt:lpstr>
      <vt:lpstr>Spreading rays</vt:lpstr>
      <vt:lpstr>Dose Spread</vt:lpstr>
      <vt:lpstr>Problem complexity</vt:lpstr>
      <vt:lpstr>Problem statement</vt:lpstr>
      <vt:lpstr>Problem statement</vt:lpstr>
      <vt:lpstr>Mathematical formulation</vt:lpstr>
      <vt:lpstr>Mathematical formulation</vt:lpstr>
      <vt:lpstr>Current Workflow</vt:lpstr>
      <vt:lpstr>1st Automatization try “baseline”</vt:lpstr>
      <vt:lpstr>2nd Automatization try (work in progress)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fire oncologists</dc:title>
  <dc:creator>Paul Dubois</dc:creator>
  <cp:lastModifiedBy>Paul Dubois</cp:lastModifiedBy>
  <cp:revision>39</cp:revision>
  <dcterms:created xsi:type="dcterms:W3CDTF">2022-11-22T11:26:35Z</dcterms:created>
  <dcterms:modified xsi:type="dcterms:W3CDTF">2023-06-02T14:23:12Z</dcterms:modified>
</cp:coreProperties>
</file>